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7" r:id="rId4"/>
    <p:sldId id="268" r:id="rId5"/>
    <p:sldId id="258" r:id="rId6"/>
    <p:sldId id="269" r:id="rId7"/>
    <p:sldId id="259" r:id="rId8"/>
    <p:sldId id="270" r:id="rId9"/>
    <p:sldId id="260" r:id="rId10"/>
    <p:sldId id="271" r:id="rId11"/>
    <p:sldId id="272"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343" autoAdjust="0"/>
  </p:normalViewPr>
  <p:slideViewPr>
    <p:cSldViewPr snapToGrid="0">
      <p:cViewPr varScale="1">
        <p:scale>
          <a:sx n="73" d="100"/>
          <a:sy n="73" d="100"/>
        </p:scale>
        <p:origin x="13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E2C37837-04A2-4E9A-8E5E-6464C404078E}" type="datetimeFigureOut">
              <a:rPr lang="es-MX" smtClean="0"/>
              <a:t>28/03/2023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F192C7B-98C5-4571-8C18-3DD4A26B2B52}" type="slidenum">
              <a:rPr lang="es-MX" smtClean="0"/>
              <a:t>‹Nº›</a:t>
            </a:fld>
            <a:endParaRPr lang="es-MX"/>
          </a:p>
        </p:txBody>
      </p:sp>
    </p:spTree>
    <p:extLst>
      <p:ext uri="{BB962C8B-B14F-4D97-AF65-F5344CB8AC3E}">
        <p14:creationId xmlns:p14="http://schemas.microsoft.com/office/powerpoint/2010/main" val="1017309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2C37837-04A2-4E9A-8E5E-6464C404078E}" type="datetimeFigureOut">
              <a:rPr lang="es-MX" smtClean="0"/>
              <a:t>28/03/2023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F192C7B-98C5-4571-8C18-3DD4A26B2B52}" type="slidenum">
              <a:rPr lang="es-MX" smtClean="0"/>
              <a:t>‹Nº›</a:t>
            </a:fld>
            <a:endParaRPr lang="es-MX"/>
          </a:p>
        </p:txBody>
      </p:sp>
    </p:spTree>
    <p:extLst>
      <p:ext uri="{BB962C8B-B14F-4D97-AF65-F5344CB8AC3E}">
        <p14:creationId xmlns:p14="http://schemas.microsoft.com/office/powerpoint/2010/main" val="590921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2C37837-04A2-4E9A-8E5E-6464C404078E}" type="datetimeFigureOut">
              <a:rPr lang="es-MX" smtClean="0"/>
              <a:t>28/03/2023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F192C7B-98C5-4571-8C18-3DD4A26B2B52}" type="slidenum">
              <a:rPr lang="es-MX" smtClean="0"/>
              <a:t>‹Nº›</a:t>
            </a:fld>
            <a:endParaRPr lang="es-MX"/>
          </a:p>
        </p:txBody>
      </p:sp>
    </p:spTree>
    <p:extLst>
      <p:ext uri="{BB962C8B-B14F-4D97-AF65-F5344CB8AC3E}">
        <p14:creationId xmlns:p14="http://schemas.microsoft.com/office/powerpoint/2010/main" val="2069555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2C37837-04A2-4E9A-8E5E-6464C404078E}" type="datetimeFigureOut">
              <a:rPr lang="es-MX" smtClean="0"/>
              <a:t>28/03/2023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F192C7B-98C5-4571-8C18-3DD4A26B2B52}" type="slidenum">
              <a:rPr lang="es-MX" smtClean="0"/>
              <a:t>‹Nº›</a:t>
            </a:fld>
            <a:endParaRPr lang="es-MX"/>
          </a:p>
        </p:txBody>
      </p:sp>
    </p:spTree>
    <p:extLst>
      <p:ext uri="{BB962C8B-B14F-4D97-AF65-F5344CB8AC3E}">
        <p14:creationId xmlns:p14="http://schemas.microsoft.com/office/powerpoint/2010/main" val="407574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E2C37837-04A2-4E9A-8E5E-6464C404078E}" type="datetimeFigureOut">
              <a:rPr lang="es-MX" smtClean="0"/>
              <a:t>28/03/2023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F192C7B-98C5-4571-8C18-3DD4A26B2B52}" type="slidenum">
              <a:rPr lang="es-MX" smtClean="0"/>
              <a:t>‹Nº›</a:t>
            </a:fld>
            <a:endParaRPr lang="es-MX"/>
          </a:p>
        </p:txBody>
      </p:sp>
    </p:spTree>
    <p:extLst>
      <p:ext uri="{BB962C8B-B14F-4D97-AF65-F5344CB8AC3E}">
        <p14:creationId xmlns:p14="http://schemas.microsoft.com/office/powerpoint/2010/main" val="2843260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2C37837-04A2-4E9A-8E5E-6464C404078E}" type="datetimeFigureOut">
              <a:rPr lang="es-MX" smtClean="0"/>
              <a:t>28/03/2023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F192C7B-98C5-4571-8C18-3DD4A26B2B52}" type="slidenum">
              <a:rPr lang="es-MX" smtClean="0"/>
              <a:t>‹Nº›</a:t>
            </a:fld>
            <a:endParaRPr lang="es-MX"/>
          </a:p>
        </p:txBody>
      </p:sp>
    </p:spTree>
    <p:extLst>
      <p:ext uri="{BB962C8B-B14F-4D97-AF65-F5344CB8AC3E}">
        <p14:creationId xmlns:p14="http://schemas.microsoft.com/office/powerpoint/2010/main" val="2477821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E2C37837-04A2-4E9A-8E5E-6464C404078E}" type="datetimeFigureOut">
              <a:rPr lang="es-MX" smtClean="0"/>
              <a:t>28/03/2023</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F192C7B-98C5-4571-8C18-3DD4A26B2B52}" type="slidenum">
              <a:rPr lang="es-MX" smtClean="0"/>
              <a:t>‹Nº›</a:t>
            </a:fld>
            <a:endParaRPr lang="es-MX"/>
          </a:p>
        </p:txBody>
      </p:sp>
    </p:spTree>
    <p:extLst>
      <p:ext uri="{BB962C8B-B14F-4D97-AF65-F5344CB8AC3E}">
        <p14:creationId xmlns:p14="http://schemas.microsoft.com/office/powerpoint/2010/main" val="1075217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E2C37837-04A2-4E9A-8E5E-6464C404078E}" type="datetimeFigureOut">
              <a:rPr lang="es-MX" smtClean="0"/>
              <a:t>28/03/2023</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F192C7B-98C5-4571-8C18-3DD4A26B2B52}" type="slidenum">
              <a:rPr lang="es-MX" smtClean="0"/>
              <a:t>‹Nº›</a:t>
            </a:fld>
            <a:endParaRPr lang="es-MX"/>
          </a:p>
        </p:txBody>
      </p:sp>
    </p:spTree>
    <p:extLst>
      <p:ext uri="{BB962C8B-B14F-4D97-AF65-F5344CB8AC3E}">
        <p14:creationId xmlns:p14="http://schemas.microsoft.com/office/powerpoint/2010/main" val="3715055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C37837-04A2-4E9A-8E5E-6464C404078E}" type="datetimeFigureOut">
              <a:rPr lang="es-MX" smtClean="0"/>
              <a:t>28/03/2023</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0F192C7B-98C5-4571-8C18-3DD4A26B2B52}" type="slidenum">
              <a:rPr lang="es-MX" smtClean="0"/>
              <a:t>‹Nº›</a:t>
            </a:fld>
            <a:endParaRPr lang="es-MX"/>
          </a:p>
        </p:txBody>
      </p:sp>
    </p:spTree>
    <p:extLst>
      <p:ext uri="{BB962C8B-B14F-4D97-AF65-F5344CB8AC3E}">
        <p14:creationId xmlns:p14="http://schemas.microsoft.com/office/powerpoint/2010/main" val="2545932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E2C37837-04A2-4E9A-8E5E-6464C404078E}" type="datetimeFigureOut">
              <a:rPr lang="es-MX" smtClean="0"/>
              <a:t>28/03/2023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F192C7B-98C5-4571-8C18-3DD4A26B2B52}" type="slidenum">
              <a:rPr lang="es-MX" smtClean="0"/>
              <a:t>‹Nº›</a:t>
            </a:fld>
            <a:endParaRPr lang="es-MX"/>
          </a:p>
        </p:txBody>
      </p:sp>
    </p:spTree>
    <p:extLst>
      <p:ext uri="{BB962C8B-B14F-4D97-AF65-F5344CB8AC3E}">
        <p14:creationId xmlns:p14="http://schemas.microsoft.com/office/powerpoint/2010/main" val="3242869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E2C37837-04A2-4E9A-8E5E-6464C404078E}" type="datetimeFigureOut">
              <a:rPr lang="es-MX" smtClean="0"/>
              <a:t>28/03/2023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F192C7B-98C5-4571-8C18-3DD4A26B2B52}" type="slidenum">
              <a:rPr lang="es-MX" smtClean="0"/>
              <a:t>‹Nº›</a:t>
            </a:fld>
            <a:endParaRPr lang="es-MX"/>
          </a:p>
        </p:txBody>
      </p:sp>
    </p:spTree>
    <p:extLst>
      <p:ext uri="{BB962C8B-B14F-4D97-AF65-F5344CB8AC3E}">
        <p14:creationId xmlns:p14="http://schemas.microsoft.com/office/powerpoint/2010/main" val="36546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dashHorz">
          <a:fgClr>
            <a:schemeClr val="accent1">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C37837-04A2-4E9A-8E5E-6464C404078E}" type="datetimeFigureOut">
              <a:rPr lang="es-MX" smtClean="0"/>
              <a:t>28/03/2023</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92C7B-98C5-4571-8C18-3DD4A26B2B52}" type="slidenum">
              <a:rPr lang="es-MX" smtClean="0"/>
              <a:t>‹Nº›</a:t>
            </a:fld>
            <a:endParaRPr lang="es-MX"/>
          </a:p>
        </p:txBody>
      </p:sp>
    </p:spTree>
    <p:extLst>
      <p:ext uri="{BB962C8B-B14F-4D97-AF65-F5344CB8AC3E}">
        <p14:creationId xmlns:p14="http://schemas.microsoft.com/office/powerpoint/2010/main" val="25245804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15357" y="1684064"/>
            <a:ext cx="7772400" cy="3292885"/>
          </a:xfrm>
        </p:spPr>
        <p:txBody>
          <a:bodyPr>
            <a:noAutofit/>
          </a:bodyPr>
          <a:lstStyle/>
          <a:p>
            <a:r>
              <a:rPr lang="es-MX" b="1" dirty="0" smtClean="0"/>
              <a:t>PROYECTOS EN MATERIA DE </a:t>
            </a:r>
            <a:r>
              <a:rPr lang="es-MX" b="1" dirty="0" smtClean="0"/>
              <a:t>GESTIÓN DE LA CALIDAD DEL AIRE Y CONTAMINACIÓN</a:t>
            </a:r>
            <a:endParaRPr lang="es-MX" b="1" dirty="0"/>
          </a:p>
        </p:txBody>
      </p:sp>
      <p:pic>
        <p:nvPicPr>
          <p:cNvPr id="7" name="Imagen 6" descr="Logotipo, nombre de la empresa&#10;&#10;Descripción generada automáticamente"/>
          <p:cNvPicPr/>
          <p:nvPr/>
        </p:nvPicPr>
        <p:blipFill rotWithShape="1">
          <a:blip r:embed="rId2" cstate="print">
            <a:extLst>
              <a:ext uri="{28A0092B-C50C-407E-A947-70E740481C1C}">
                <a14:useLocalDpi xmlns:a14="http://schemas.microsoft.com/office/drawing/2010/main" val="0"/>
              </a:ext>
            </a:extLst>
          </a:blip>
          <a:srcRect l="9124" t="12289" b="7986"/>
          <a:stretch/>
        </p:blipFill>
        <p:spPr>
          <a:xfrm>
            <a:off x="8001000" y="366305"/>
            <a:ext cx="973514" cy="768485"/>
          </a:xfrm>
          <a:prstGeom prst="rect">
            <a:avLst/>
          </a:prstGeom>
        </p:spPr>
      </p:pic>
    </p:spTree>
    <p:extLst>
      <p:ext uri="{BB962C8B-B14F-4D97-AF65-F5344CB8AC3E}">
        <p14:creationId xmlns:p14="http://schemas.microsoft.com/office/powerpoint/2010/main" val="12803918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365128"/>
            <a:ext cx="7372350" cy="653775"/>
          </a:xfrm>
        </p:spPr>
        <p:txBody>
          <a:bodyPr>
            <a:noAutofit/>
          </a:bodyPr>
          <a:lstStyle/>
          <a:p>
            <a:pPr algn="just"/>
            <a:r>
              <a:rPr lang="es-MX" sz="3000" b="1" dirty="0" smtClean="0"/>
              <a:t>iv.- </a:t>
            </a:r>
            <a:r>
              <a:rPr lang="es-ES" sz="3000" b="1" dirty="0" smtClean="0"/>
              <a:t>(continuación)</a:t>
            </a:r>
            <a:endParaRPr lang="es-MX" sz="3000" b="1" dirty="0"/>
          </a:p>
        </p:txBody>
      </p:sp>
      <p:sp>
        <p:nvSpPr>
          <p:cNvPr id="3" name="Marcador de contenido 2"/>
          <p:cNvSpPr>
            <a:spLocks noGrp="1"/>
          </p:cNvSpPr>
          <p:nvPr>
            <p:ph idx="1"/>
          </p:nvPr>
        </p:nvSpPr>
        <p:spPr>
          <a:xfrm>
            <a:off x="537210" y="1133611"/>
            <a:ext cx="8123464" cy="5175749"/>
          </a:xfrm>
        </p:spPr>
        <p:txBody>
          <a:bodyPr>
            <a:noAutofit/>
          </a:bodyPr>
          <a:lstStyle/>
          <a:p>
            <a:pPr marL="552450" indent="-457200" algn="just">
              <a:spcAft>
                <a:spcPts val="400"/>
              </a:spcAft>
              <a:buFont typeface="+mj-lt"/>
              <a:buAutoNum type="arabicPeriod" startAt="3"/>
              <a:defRPr/>
            </a:pPr>
            <a:r>
              <a:rPr lang="es-MX" sz="2000" dirty="0" smtClean="0"/>
              <a:t>Para </a:t>
            </a:r>
            <a:r>
              <a:rPr lang="es-MX" sz="2000" dirty="0"/>
              <a:t>el caso de vehículos y equipo de combate a incendio será sujetos a aprobación técnica de las dependencias de protección civil del Estado o de los municipios (detallar parte de DGCA).</a:t>
            </a:r>
          </a:p>
          <a:p>
            <a:pPr marL="457200" indent="-361950" algn="just">
              <a:spcAft>
                <a:spcPts val="400"/>
              </a:spcAft>
              <a:buFont typeface="+mj-lt"/>
              <a:buAutoNum type="arabicPeriod" startAt="3"/>
              <a:defRPr/>
            </a:pPr>
            <a:r>
              <a:rPr lang="es-MX" sz="2000" dirty="0"/>
              <a:t>Para el caso de quemas a cielo abierto, el equipo a adquirir deberá priorizar la atención de primera instancia (para evitar que la quema se salga de control. No equipos de atención de gran escala). En tal caso, la justificación se basará en los eventos que por falta de equipamiento no se pudieron atender y contribuyeron a una mala calidad del aire.</a:t>
            </a:r>
          </a:p>
          <a:p>
            <a:pPr marL="457200" indent="-361950" algn="just">
              <a:spcAft>
                <a:spcPts val="400"/>
              </a:spcAft>
              <a:buFont typeface="+mj-lt"/>
              <a:buAutoNum type="arabicPeriod" startAt="3"/>
              <a:defRPr/>
            </a:pPr>
            <a:r>
              <a:rPr lang="es-MX" sz="2000" dirty="0"/>
              <a:t>Los equipos a adquirir deberán contar con un programa de mantenimiento preventivo.</a:t>
            </a:r>
          </a:p>
          <a:p>
            <a:pPr marL="457200" indent="-361950" algn="just">
              <a:spcAft>
                <a:spcPts val="400"/>
              </a:spcAft>
              <a:buFont typeface="+mj-lt"/>
              <a:buAutoNum type="arabicPeriod" startAt="3"/>
              <a:defRPr/>
            </a:pPr>
            <a:r>
              <a:rPr lang="es-ES" sz="2000" dirty="0"/>
              <a:t>Se deberá llevar bitácora de registro de las superficies atendidas con el  para la cuantificación de las emisiones atmosféricas evitadas. </a:t>
            </a:r>
          </a:p>
          <a:p>
            <a:pPr marL="457200" indent="-361950" algn="just">
              <a:spcAft>
                <a:spcPts val="400"/>
              </a:spcAft>
              <a:buFont typeface="+mj-lt"/>
              <a:buAutoNum type="arabicPeriod" startAt="3"/>
              <a:defRPr/>
            </a:pPr>
            <a:r>
              <a:rPr lang="es-ES" sz="2000" dirty="0"/>
              <a:t>Para quipo de riego de áreas verdes, terrenos y calles sin pavimentar, mitigación de emisiones de polvo; deberá presentar además un Plan de trabajo, un diagnóstico del municipio y justificar la necesidad real de la adquisición, contar con un diseño de control y mecanismo, </a:t>
            </a:r>
            <a:r>
              <a:rPr lang="es-ES" sz="2000" dirty="0" smtClean="0"/>
              <a:t>tener</a:t>
            </a:r>
            <a:endParaRPr lang="es-MX" sz="2000" dirty="0"/>
          </a:p>
        </p:txBody>
      </p:sp>
      <p:pic>
        <p:nvPicPr>
          <p:cNvPr id="4" name="Imagen 3" descr="Logotipo, nombre de la empresa&#10;&#10;Descripción generada automáticamente"/>
          <p:cNvPicPr/>
          <p:nvPr/>
        </p:nvPicPr>
        <p:blipFill rotWithShape="1">
          <a:blip r:embed="rId2" cstate="print">
            <a:extLst>
              <a:ext uri="{28A0092B-C50C-407E-A947-70E740481C1C}">
                <a14:useLocalDpi xmlns:a14="http://schemas.microsoft.com/office/drawing/2010/main" val="0"/>
              </a:ext>
            </a:extLst>
          </a:blip>
          <a:srcRect l="9124" t="12289" b="7986"/>
          <a:stretch/>
        </p:blipFill>
        <p:spPr>
          <a:xfrm>
            <a:off x="8001000" y="365126"/>
            <a:ext cx="973514" cy="768485"/>
          </a:xfrm>
          <a:prstGeom prst="rect">
            <a:avLst/>
          </a:prstGeom>
        </p:spPr>
      </p:pic>
    </p:spTree>
    <p:extLst>
      <p:ext uri="{BB962C8B-B14F-4D97-AF65-F5344CB8AC3E}">
        <p14:creationId xmlns:p14="http://schemas.microsoft.com/office/powerpoint/2010/main" val="7832841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365128"/>
            <a:ext cx="7372350" cy="653775"/>
          </a:xfrm>
        </p:spPr>
        <p:txBody>
          <a:bodyPr>
            <a:noAutofit/>
          </a:bodyPr>
          <a:lstStyle/>
          <a:p>
            <a:pPr algn="just"/>
            <a:r>
              <a:rPr lang="es-MX" sz="3000" b="1" dirty="0" smtClean="0"/>
              <a:t>iv.- </a:t>
            </a:r>
            <a:r>
              <a:rPr lang="es-ES" sz="3000" b="1" dirty="0" smtClean="0"/>
              <a:t>(continuación)</a:t>
            </a:r>
            <a:endParaRPr lang="es-MX" sz="3000" b="1" dirty="0"/>
          </a:p>
        </p:txBody>
      </p:sp>
      <p:sp>
        <p:nvSpPr>
          <p:cNvPr id="3" name="Marcador de contenido 2"/>
          <p:cNvSpPr>
            <a:spLocks noGrp="1"/>
          </p:cNvSpPr>
          <p:nvPr>
            <p:ph idx="1"/>
          </p:nvPr>
        </p:nvSpPr>
        <p:spPr>
          <a:xfrm>
            <a:off x="537210" y="1645919"/>
            <a:ext cx="8123464" cy="2220686"/>
          </a:xfrm>
        </p:spPr>
        <p:txBody>
          <a:bodyPr>
            <a:noAutofit/>
          </a:bodyPr>
          <a:lstStyle/>
          <a:p>
            <a:pPr marL="95250" indent="0" algn="just">
              <a:spcAft>
                <a:spcPts val="400"/>
              </a:spcAft>
              <a:buNone/>
              <a:defRPr/>
            </a:pPr>
            <a:r>
              <a:rPr lang="es-ES" sz="2000" dirty="0" smtClean="0"/>
              <a:t>7. rotulación </a:t>
            </a:r>
            <a:r>
              <a:rPr lang="es-ES" sz="2000" dirty="0"/>
              <a:t>conforme a las condiciones de operación. (cualquier adquisición estará sujeta a previa validación y deberá tener precio aceptable dentro de mercado.)</a:t>
            </a:r>
            <a:endParaRPr lang="es-MX" sz="2000" dirty="0"/>
          </a:p>
          <a:p>
            <a:pPr algn="just">
              <a:spcAft>
                <a:spcPts val="400"/>
              </a:spcAft>
              <a:defRPr/>
            </a:pPr>
            <a:r>
              <a:rPr lang="es-MX" sz="2000" dirty="0"/>
              <a:t>Para estos proyectos el principal </a:t>
            </a:r>
            <a:r>
              <a:rPr lang="es-MX" sz="2000" dirty="0" err="1"/>
              <a:t>promovente</a:t>
            </a:r>
            <a:r>
              <a:rPr lang="es-MX" sz="2000" dirty="0"/>
              <a:t> deberá ser el municipio beneficiado con la implementación del proyecto.</a:t>
            </a:r>
          </a:p>
          <a:p>
            <a:pPr marL="0" lvl="0" indent="0" algn="just" fontAlgn="base">
              <a:buNone/>
            </a:pPr>
            <a:endParaRPr lang="es-MX" sz="2000" dirty="0"/>
          </a:p>
        </p:txBody>
      </p:sp>
      <p:pic>
        <p:nvPicPr>
          <p:cNvPr id="4" name="Imagen 3" descr="Logotipo, nombre de la empresa&#10;&#10;Descripción generada automáticamente"/>
          <p:cNvPicPr/>
          <p:nvPr/>
        </p:nvPicPr>
        <p:blipFill rotWithShape="1">
          <a:blip r:embed="rId2" cstate="print">
            <a:extLst>
              <a:ext uri="{28A0092B-C50C-407E-A947-70E740481C1C}">
                <a14:useLocalDpi xmlns:a14="http://schemas.microsoft.com/office/drawing/2010/main" val="0"/>
              </a:ext>
            </a:extLst>
          </a:blip>
          <a:srcRect l="9124" t="12289" b="7986"/>
          <a:stretch/>
        </p:blipFill>
        <p:spPr>
          <a:xfrm>
            <a:off x="8001000" y="365126"/>
            <a:ext cx="973514" cy="768485"/>
          </a:xfrm>
          <a:prstGeom prst="rect">
            <a:avLst/>
          </a:prstGeom>
        </p:spPr>
      </p:pic>
    </p:spTree>
    <p:extLst>
      <p:ext uri="{BB962C8B-B14F-4D97-AF65-F5344CB8AC3E}">
        <p14:creationId xmlns:p14="http://schemas.microsoft.com/office/powerpoint/2010/main" val="8777165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365126"/>
            <a:ext cx="7372350" cy="1058725"/>
          </a:xfrm>
        </p:spPr>
        <p:txBody>
          <a:bodyPr>
            <a:normAutofit/>
          </a:bodyPr>
          <a:lstStyle/>
          <a:p>
            <a:pPr algn="just"/>
            <a:r>
              <a:rPr lang="es-MX" sz="3000" b="1" dirty="0" smtClean="0"/>
              <a:t>i.- </a:t>
            </a:r>
            <a:r>
              <a:rPr lang="es-ES" altLang="es-ES" sz="3000" b="1" dirty="0"/>
              <a:t>Fortalecimiento del Sistema de Monitoreo de la Calidad del Aire</a:t>
            </a:r>
            <a:endParaRPr lang="es-MX" sz="3000" b="1" dirty="0"/>
          </a:p>
        </p:txBody>
      </p:sp>
      <p:sp>
        <p:nvSpPr>
          <p:cNvPr id="3" name="Marcador de contenido 2"/>
          <p:cNvSpPr>
            <a:spLocks noGrp="1"/>
          </p:cNvSpPr>
          <p:nvPr>
            <p:ph idx="1"/>
          </p:nvPr>
        </p:nvSpPr>
        <p:spPr>
          <a:xfrm>
            <a:off x="628650" y="1541416"/>
            <a:ext cx="7886700" cy="5107577"/>
          </a:xfrm>
        </p:spPr>
        <p:txBody>
          <a:bodyPr>
            <a:noAutofit/>
          </a:bodyPr>
          <a:lstStyle/>
          <a:p>
            <a:pPr algn="just">
              <a:spcBef>
                <a:spcPct val="0"/>
              </a:spcBef>
              <a:buFontTx/>
              <a:buNone/>
            </a:pPr>
            <a:r>
              <a:rPr lang="es-MX" altLang="es-ES" sz="2000" b="1" dirty="0"/>
              <a:t>El proyecto puede incluir:</a:t>
            </a:r>
          </a:p>
          <a:p>
            <a:pPr algn="just">
              <a:spcBef>
                <a:spcPct val="0"/>
              </a:spcBef>
              <a:buFontTx/>
              <a:buNone/>
            </a:pPr>
            <a:endParaRPr lang="es-MX" altLang="es-ES" sz="2000" b="1" dirty="0" smtClean="0"/>
          </a:p>
          <a:p>
            <a:pPr algn="just">
              <a:spcBef>
                <a:spcPct val="0"/>
              </a:spcBef>
              <a:buFontTx/>
              <a:buNone/>
            </a:pPr>
            <a:r>
              <a:rPr lang="es-MX" altLang="es-ES" sz="2000" b="1" dirty="0" smtClean="0"/>
              <a:t>Renovación </a:t>
            </a:r>
            <a:r>
              <a:rPr lang="es-MX" altLang="es-ES" sz="2000" b="1" dirty="0"/>
              <a:t>de equipos</a:t>
            </a:r>
          </a:p>
          <a:p>
            <a:pPr lvl="1" algn="just">
              <a:spcBef>
                <a:spcPct val="0"/>
              </a:spcBef>
              <a:buFontTx/>
              <a:buNone/>
            </a:pPr>
            <a:r>
              <a:rPr lang="es-MX" altLang="es-ES" sz="2000" dirty="0"/>
              <a:t>Contaminantes criterio</a:t>
            </a:r>
          </a:p>
          <a:p>
            <a:pPr lvl="1" algn="just">
              <a:spcBef>
                <a:spcPct val="0"/>
              </a:spcBef>
              <a:buFontTx/>
              <a:buNone/>
            </a:pPr>
            <a:r>
              <a:rPr lang="es-MX" altLang="es-ES" sz="2000" dirty="0"/>
              <a:t>Variables meteorológicas</a:t>
            </a:r>
          </a:p>
          <a:p>
            <a:pPr algn="just">
              <a:spcBef>
                <a:spcPct val="0"/>
              </a:spcBef>
              <a:buFontTx/>
              <a:buNone/>
            </a:pPr>
            <a:r>
              <a:rPr lang="es-MX" altLang="es-ES" sz="2000" b="1" dirty="0" smtClean="0"/>
              <a:t>Ampliación </a:t>
            </a:r>
            <a:r>
              <a:rPr lang="es-MX" altLang="es-ES" sz="2000" b="1" dirty="0"/>
              <a:t>de la cobertura actual</a:t>
            </a:r>
          </a:p>
          <a:p>
            <a:pPr lvl="1" algn="just">
              <a:spcBef>
                <a:spcPct val="0"/>
              </a:spcBef>
              <a:buFontTx/>
              <a:buNone/>
            </a:pPr>
            <a:r>
              <a:rPr lang="es-MX" altLang="es-ES" sz="2000" dirty="0"/>
              <a:t>Municipios o zonas no cubiertas actualmente, redes </a:t>
            </a:r>
            <a:r>
              <a:rPr lang="es-MX" altLang="es-ES" sz="2000" dirty="0" err="1"/>
              <a:t>hiperlocales</a:t>
            </a:r>
            <a:endParaRPr lang="es-MX" altLang="es-ES" sz="2000" dirty="0"/>
          </a:p>
          <a:p>
            <a:pPr algn="just">
              <a:spcBef>
                <a:spcPct val="0"/>
              </a:spcBef>
              <a:buFontTx/>
              <a:buNone/>
            </a:pPr>
            <a:r>
              <a:rPr lang="es-MX" altLang="es-ES" sz="2000" b="1" dirty="0" smtClean="0"/>
              <a:t>Control </a:t>
            </a:r>
            <a:r>
              <a:rPr lang="es-MX" altLang="es-ES" sz="2000" b="1" dirty="0"/>
              <a:t>y aseguramiento de calidad</a:t>
            </a:r>
          </a:p>
          <a:p>
            <a:pPr lvl="1" algn="just">
              <a:spcBef>
                <a:spcPct val="0"/>
              </a:spcBef>
              <a:buFontTx/>
              <a:buNone/>
            </a:pPr>
            <a:r>
              <a:rPr lang="es-MX" altLang="es-ES" sz="2000" dirty="0"/>
              <a:t>Mantenimiento, calibración</a:t>
            </a:r>
          </a:p>
          <a:p>
            <a:pPr lvl="1" algn="just">
              <a:spcBef>
                <a:spcPct val="0"/>
              </a:spcBef>
              <a:buFontTx/>
              <a:buNone/>
            </a:pPr>
            <a:r>
              <a:rPr lang="es-ES" altLang="es-ES" sz="2000" dirty="0"/>
              <a:t>Auditorías de desempeño</a:t>
            </a:r>
          </a:p>
          <a:p>
            <a:pPr lvl="1" algn="just">
              <a:spcBef>
                <a:spcPct val="0"/>
              </a:spcBef>
              <a:buFontTx/>
              <a:buNone/>
            </a:pPr>
            <a:r>
              <a:rPr lang="es-ES" altLang="es-ES" sz="2000" dirty="0"/>
              <a:t>Transmisión de datos</a:t>
            </a:r>
            <a:endParaRPr lang="es-MX" altLang="es-ES" sz="2000" dirty="0"/>
          </a:p>
          <a:p>
            <a:pPr algn="just">
              <a:spcBef>
                <a:spcPct val="0"/>
              </a:spcBef>
              <a:buFontTx/>
              <a:buNone/>
            </a:pPr>
            <a:r>
              <a:rPr lang="es-MX" altLang="es-ES" sz="2000" b="1" dirty="0" smtClean="0"/>
              <a:t>Medición </a:t>
            </a:r>
            <a:r>
              <a:rPr lang="es-MX" altLang="es-ES" sz="2000" b="1" dirty="0"/>
              <a:t>de otros contaminantes</a:t>
            </a:r>
          </a:p>
          <a:p>
            <a:pPr lvl="1" algn="just">
              <a:spcBef>
                <a:spcPct val="0"/>
              </a:spcBef>
              <a:buFontTx/>
              <a:buNone/>
            </a:pPr>
            <a:r>
              <a:rPr lang="es-MX" altLang="es-ES" sz="2000" dirty="0"/>
              <a:t>Metales pesados</a:t>
            </a:r>
          </a:p>
          <a:p>
            <a:pPr lvl="1" algn="just">
              <a:spcBef>
                <a:spcPct val="0"/>
              </a:spcBef>
              <a:buFontTx/>
              <a:buNone/>
            </a:pPr>
            <a:r>
              <a:rPr lang="es-MX" altLang="es-ES" sz="2000" dirty="0"/>
              <a:t>Compuestos orgánicos</a:t>
            </a:r>
          </a:p>
          <a:p>
            <a:pPr lvl="1" algn="just">
              <a:spcBef>
                <a:spcPct val="0"/>
              </a:spcBef>
              <a:buFontTx/>
              <a:buNone/>
            </a:pPr>
            <a:r>
              <a:rPr lang="es-ES" altLang="es-ES" sz="2000" dirty="0"/>
              <a:t>Compuestos tóxicos</a:t>
            </a:r>
          </a:p>
          <a:p>
            <a:pPr lvl="1" algn="just">
              <a:spcBef>
                <a:spcPct val="0"/>
              </a:spcBef>
              <a:buFontTx/>
              <a:buNone/>
            </a:pPr>
            <a:r>
              <a:rPr lang="es-ES" altLang="es-ES" sz="2000" dirty="0"/>
              <a:t>Contaminantes climáticos de vida corta</a:t>
            </a:r>
          </a:p>
          <a:p>
            <a:pPr marL="0" lvl="1" algn="just">
              <a:spcBef>
                <a:spcPct val="0"/>
              </a:spcBef>
              <a:buNone/>
            </a:pPr>
            <a:r>
              <a:rPr lang="es-MX" altLang="es-ES" sz="2000" b="1" dirty="0" smtClean="0"/>
              <a:t>Sistema </a:t>
            </a:r>
            <a:r>
              <a:rPr lang="es-MX" altLang="es-ES" sz="2000" b="1" dirty="0"/>
              <a:t>de comunicación</a:t>
            </a:r>
            <a:endParaRPr lang="es-MX" altLang="es-ES" sz="2000" dirty="0"/>
          </a:p>
        </p:txBody>
      </p:sp>
      <p:pic>
        <p:nvPicPr>
          <p:cNvPr id="4" name="Imagen 3" descr="Logotipo, nombre de la empresa&#10;&#10;Descripción generada automáticamente"/>
          <p:cNvPicPr/>
          <p:nvPr/>
        </p:nvPicPr>
        <p:blipFill rotWithShape="1">
          <a:blip r:embed="rId2" cstate="print">
            <a:extLst>
              <a:ext uri="{28A0092B-C50C-407E-A947-70E740481C1C}">
                <a14:useLocalDpi xmlns:a14="http://schemas.microsoft.com/office/drawing/2010/main" val="0"/>
              </a:ext>
            </a:extLst>
          </a:blip>
          <a:srcRect l="9124" t="12289" b="7986"/>
          <a:stretch/>
        </p:blipFill>
        <p:spPr>
          <a:xfrm>
            <a:off x="8001000" y="365126"/>
            <a:ext cx="973514" cy="768485"/>
          </a:xfrm>
          <a:prstGeom prst="rect">
            <a:avLst/>
          </a:prstGeom>
        </p:spPr>
      </p:pic>
    </p:spTree>
    <p:extLst>
      <p:ext uri="{BB962C8B-B14F-4D97-AF65-F5344CB8AC3E}">
        <p14:creationId xmlns:p14="http://schemas.microsoft.com/office/powerpoint/2010/main" val="23174031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365127"/>
            <a:ext cx="7372350" cy="1006474"/>
          </a:xfrm>
        </p:spPr>
        <p:txBody>
          <a:bodyPr>
            <a:normAutofit/>
          </a:bodyPr>
          <a:lstStyle/>
          <a:p>
            <a:pPr>
              <a:spcBef>
                <a:spcPct val="20000"/>
              </a:spcBef>
              <a:defRPr/>
            </a:pPr>
            <a:r>
              <a:rPr lang="es-ES" sz="3000" dirty="0"/>
              <a:t>Fortalecimiento del SIMEG</a:t>
            </a:r>
            <a:br>
              <a:rPr lang="es-ES" sz="3000" dirty="0"/>
            </a:br>
            <a:r>
              <a:rPr lang="es-ES" sz="3000" b="1" dirty="0" smtClean="0"/>
              <a:t>Criterios</a:t>
            </a:r>
            <a:endParaRPr lang="es-MX" sz="3000" b="1" dirty="0"/>
          </a:p>
        </p:txBody>
      </p:sp>
      <p:sp>
        <p:nvSpPr>
          <p:cNvPr id="3" name="Marcador de contenido 2"/>
          <p:cNvSpPr>
            <a:spLocks noGrp="1"/>
          </p:cNvSpPr>
          <p:nvPr>
            <p:ph idx="1"/>
          </p:nvPr>
        </p:nvSpPr>
        <p:spPr>
          <a:xfrm>
            <a:off x="628650" y="1371602"/>
            <a:ext cx="7886700" cy="5381896"/>
          </a:xfrm>
        </p:spPr>
        <p:txBody>
          <a:bodyPr>
            <a:noAutofit/>
          </a:bodyPr>
          <a:lstStyle/>
          <a:p>
            <a:pPr>
              <a:spcBef>
                <a:spcPct val="0"/>
              </a:spcBef>
              <a:buFontTx/>
              <a:buNone/>
            </a:pPr>
            <a:r>
              <a:rPr lang="es-MX" altLang="es-ES" sz="2000" b="1" dirty="0"/>
              <a:t>Renovación de equipos</a:t>
            </a:r>
          </a:p>
          <a:p>
            <a:pPr lvl="1" algn="just">
              <a:spcBef>
                <a:spcPct val="0"/>
              </a:spcBef>
            </a:pPr>
            <a:r>
              <a:rPr lang="es-MX" altLang="es-ES" sz="2000" dirty="0"/>
              <a:t>La renovación aplicará para aquellos equipos que hayan superado o estén próximos a superar la vida útil establecida por el fabricante, o que haya sido descontinuados.</a:t>
            </a:r>
          </a:p>
          <a:p>
            <a:pPr lvl="1" algn="just">
              <a:spcBef>
                <a:spcPct val="0"/>
              </a:spcBef>
            </a:pPr>
            <a:r>
              <a:rPr lang="es-MX" altLang="es-ES" sz="2000" dirty="0"/>
              <a:t>Para equipos analizadores de contaminantes criterio, el método de medición deberá ser aprobado por algún organismo internacional (Americano, Europa y/o Japón).</a:t>
            </a:r>
          </a:p>
          <a:p>
            <a:pPr lvl="1" algn="just">
              <a:spcBef>
                <a:spcPct val="0"/>
              </a:spcBef>
            </a:pPr>
            <a:r>
              <a:rPr lang="es-MX" altLang="es-ES" sz="2000" dirty="0"/>
              <a:t>Se deberá considerar el programa de operación, mantenimiento y calibración por un periodo mínimo de 5 años.</a:t>
            </a:r>
          </a:p>
          <a:p>
            <a:pPr>
              <a:spcBef>
                <a:spcPct val="0"/>
              </a:spcBef>
              <a:buFontTx/>
              <a:buNone/>
            </a:pPr>
            <a:endParaRPr lang="es-MX" altLang="es-ES" sz="2000" b="1" dirty="0"/>
          </a:p>
          <a:p>
            <a:pPr>
              <a:spcBef>
                <a:spcPct val="0"/>
              </a:spcBef>
              <a:buFontTx/>
              <a:buNone/>
            </a:pPr>
            <a:r>
              <a:rPr lang="es-MX" altLang="es-ES" sz="2000" b="1" dirty="0"/>
              <a:t>Ampliación de la cobertura actual</a:t>
            </a:r>
          </a:p>
          <a:p>
            <a:pPr lvl="1" algn="just">
              <a:spcBef>
                <a:spcPct val="0"/>
              </a:spcBef>
            </a:pPr>
            <a:r>
              <a:rPr lang="es-MX" altLang="es-ES" sz="2000" dirty="0"/>
              <a:t>Aplicará para aquellos municipios que no cuenten con monitoreo atmosférico, así como para los cuales existe un estudio técnico que justifique la necesidad de ampliación de la red actual.</a:t>
            </a:r>
          </a:p>
          <a:p>
            <a:pPr lvl="1" algn="just">
              <a:spcBef>
                <a:spcPct val="0"/>
              </a:spcBef>
            </a:pPr>
            <a:r>
              <a:rPr lang="es-MX" altLang="es-ES" sz="2000" dirty="0"/>
              <a:t>La justificación se basará en cantidad de población, actividad industrial, parque vehicular e inventario de emisiones mas reciente.</a:t>
            </a:r>
          </a:p>
          <a:p>
            <a:pPr lvl="1" algn="just">
              <a:spcBef>
                <a:spcPct val="0"/>
              </a:spcBef>
            </a:pPr>
            <a:r>
              <a:rPr lang="es-MX" altLang="es-ES" sz="2000" dirty="0"/>
              <a:t>Podrán considerar un sistema integral compuesto por: </a:t>
            </a:r>
            <a:r>
              <a:rPr lang="es-MX" altLang="es-ES" sz="2000" dirty="0" err="1"/>
              <a:t>shelter</a:t>
            </a:r>
            <a:r>
              <a:rPr lang="es-MX" altLang="es-ES" sz="2000" dirty="0"/>
              <a:t>, control de temperatura, sistema de medición, sistema eléctrico, sistema de comunicación y sistema calibración.</a:t>
            </a:r>
            <a:endParaRPr lang="es-MX" altLang="es-ES" sz="2000" dirty="0"/>
          </a:p>
        </p:txBody>
      </p:sp>
      <p:pic>
        <p:nvPicPr>
          <p:cNvPr id="4" name="Imagen 3" descr="Logotipo, nombre de la empresa&#10;&#10;Descripción generada automáticamente"/>
          <p:cNvPicPr/>
          <p:nvPr/>
        </p:nvPicPr>
        <p:blipFill rotWithShape="1">
          <a:blip r:embed="rId2" cstate="print">
            <a:extLst>
              <a:ext uri="{28A0092B-C50C-407E-A947-70E740481C1C}">
                <a14:useLocalDpi xmlns:a14="http://schemas.microsoft.com/office/drawing/2010/main" val="0"/>
              </a:ext>
            </a:extLst>
          </a:blip>
          <a:srcRect l="9124" t="12289" b="7986"/>
          <a:stretch/>
        </p:blipFill>
        <p:spPr>
          <a:xfrm>
            <a:off x="8001000" y="365126"/>
            <a:ext cx="973514" cy="768485"/>
          </a:xfrm>
          <a:prstGeom prst="rect">
            <a:avLst/>
          </a:prstGeom>
        </p:spPr>
      </p:pic>
    </p:spTree>
    <p:extLst>
      <p:ext uri="{BB962C8B-B14F-4D97-AF65-F5344CB8AC3E}">
        <p14:creationId xmlns:p14="http://schemas.microsoft.com/office/powerpoint/2010/main" val="35721768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365127"/>
            <a:ext cx="7372350" cy="1006474"/>
          </a:xfrm>
        </p:spPr>
        <p:txBody>
          <a:bodyPr>
            <a:normAutofit/>
          </a:bodyPr>
          <a:lstStyle/>
          <a:p>
            <a:pPr>
              <a:spcBef>
                <a:spcPct val="20000"/>
              </a:spcBef>
              <a:defRPr/>
            </a:pPr>
            <a:r>
              <a:rPr lang="es-ES" sz="3000" dirty="0"/>
              <a:t>Fortalecimiento del SIMEG</a:t>
            </a:r>
            <a:br>
              <a:rPr lang="es-ES" sz="3000" dirty="0"/>
            </a:br>
            <a:r>
              <a:rPr lang="es-ES" sz="3000" b="1" dirty="0" smtClean="0"/>
              <a:t>Criterios</a:t>
            </a:r>
            <a:endParaRPr lang="es-MX" sz="3000" b="1" dirty="0"/>
          </a:p>
        </p:txBody>
      </p:sp>
      <p:sp>
        <p:nvSpPr>
          <p:cNvPr id="3" name="Marcador de contenido 2"/>
          <p:cNvSpPr>
            <a:spLocks noGrp="1"/>
          </p:cNvSpPr>
          <p:nvPr>
            <p:ph idx="1"/>
          </p:nvPr>
        </p:nvSpPr>
        <p:spPr>
          <a:xfrm>
            <a:off x="628650" y="1371602"/>
            <a:ext cx="7886700" cy="5381896"/>
          </a:xfrm>
        </p:spPr>
        <p:txBody>
          <a:bodyPr>
            <a:noAutofit/>
          </a:bodyPr>
          <a:lstStyle/>
          <a:p>
            <a:pPr>
              <a:spcBef>
                <a:spcPct val="0"/>
              </a:spcBef>
              <a:buFontTx/>
              <a:buNone/>
            </a:pPr>
            <a:r>
              <a:rPr lang="es-MX" altLang="es-ES" sz="2000" b="1" dirty="0"/>
              <a:t>Control y aseguramiento de calidad</a:t>
            </a:r>
          </a:p>
          <a:p>
            <a:pPr lvl="1" algn="just">
              <a:spcBef>
                <a:spcPct val="0"/>
              </a:spcBef>
            </a:pPr>
            <a:r>
              <a:rPr lang="es-MX" altLang="es-ES" sz="2000" dirty="0"/>
              <a:t>Considera la adquisición de infraestructura para aplicar mantenimiento preventivo y correctivo a los equipos de monitoreo.</a:t>
            </a:r>
          </a:p>
          <a:p>
            <a:pPr lvl="1" algn="just">
              <a:spcBef>
                <a:spcPct val="0"/>
              </a:spcBef>
            </a:pPr>
            <a:r>
              <a:rPr lang="es-MX" altLang="es-ES" sz="2000" dirty="0"/>
              <a:t>Aplica para renovación de sistemas y equipos de calibración, así como de sistemas de comunicación.</a:t>
            </a:r>
          </a:p>
          <a:p>
            <a:pPr lvl="1" algn="just">
              <a:spcBef>
                <a:spcPct val="0"/>
              </a:spcBef>
            </a:pPr>
            <a:r>
              <a:rPr lang="es-ES" sz="2000" dirty="0"/>
              <a:t>Auditorias externas para evaluación del desempeño técnico de las redes de monitoreo atmosférico.</a:t>
            </a:r>
            <a:endParaRPr lang="es-MX" altLang="es-ES" sz="2000" dirty="0"/>
          </a:p>
          <a:p>
            <a:pPr>
              <a:spcBef>
                <a:spcPct val="0"/>
              </a:spcBef>
              <a:buFontTx/>
              <a:buNone/>
            </a:pPr>
            <a:r>
              <a:rPr lang="es-MX" altLang="es-ES" sz="2000" b="1" dirty="0" smtClean="0"/>
              <a:t>Medición </a:t>
            </a:r>
            <a:r>
              <a:rPr lang="es-MX" altLang="es-ES" sz="2000" b="1" dirty="0"/>
              <a:t>de otros contaminantes</a:t>
            </a:r>
          </a:p>
          <a:p>
            <a:pPr lvl="1" algn="just">
              <a:spcBef>
                <a:spcPct val="0"/>
              </a:spcBef>
            </a:pPr>
            <a:r>
              <a:rPr lang="es-MX" altLang="es-ES" sz="2000" dirty="0"/>
              <a:t>Se deberá de presentar el diseño de campaña la cual debe considerar como mínimo: equipos de muestreo, periodos de muestreo, análisis de muestra y elaboración de informe de resultados.</a:t>
            </a:r>
          </a:p>
          <a:p>
            <a:pPr>
              <a:spcBef>
                <a:spcPct val="0"/>
              </a:spcBef>
              <a:buFontTx/>
              <a:buNone/>
            </a:pPr>
            <a:r>
              <a:rPr lang="es-MX" altLang="es-ES" sz="2000" b="1" dirty="0" smtClean="0"/>
              <a:t>En </a:t>
            </a:r>
            <a:r>
              <a:rPr lang="es-MX" altLang="es-ES" sz="2000" b="1" dirty="0"/>
              <a:t>todos los casos:</a:t>
            </a:r>
          </a:p>
          <a:p>
            <a:pPr lvl="1" algn="just">
              <a:spcBef>
                <a:spcPct val="0"/>
              </a:spcBef>
            </a:pPr>
            <a:r>
              <a:rPr lang="es-MX" altLang="es-ES" sz="2000" dirty="0"/>
              <a:t>Se deberá contar con el visto bueno de la DGCA.</a:t>
            </a:r>
          </a:p>
          <a:p>
            <a:pPr lvl="1" algn="just">
              <a:spcBef>
                <a:spcPct val="0"/>
              </a:spcBef>
            </a:pPr>
            <a:r>
              <a:rPr lang="es-MX" altLang="es-ES" sz="2000" dirty="0"/>
              <a:t>Se deberá considerar que la información generada, deberá ser validada por el Centro de Control del SIMEG.</a:t>
            </a:r>
          </a:p>
          <a:p>
            <a:pPr lvl="1" algn="just">
              <a:spcBef>
                <a:spcPct val="0"/>
              </a:spcBef>
            </a:pPr>
            <a:r>
              <a:rPr lang="es-MX" altLang="es-ES" sz="2000" dirty="0"/>
              <a:t>Cuándo la DGCA lo determine, se deberá de contar con la opinión técnica del Instituto Nacional de Ecología y Cambio Climático (</a:t>
            </a:r>
            <a:r>
              <a:rPr lang="es-MX" altLang="es-ES" sz="2000" dirty="0" smtClean="0"/>
              <a:t>INCC</a:t>
            </a:r>
            <a:r>
              <a:rPr lang="es-MX" altLang="es-ES" sz="2000" dirty="0"/>
              <a:t>).</a:t>
            </a:r>
            <a:endParaRPr lang="es-MX" altLang="es-ES" sz="2000" dirty="0"/>
          </a:p>
        </p:txBody>
      </p:sp>
      <p:pic>
        <p:nvPicPr>
          <p:cNvPr id="4" name="Imagen 3" descr="Logotipo, nombre de la empresa&#10;&#10;Descripción generada automáticamente"/>
          <p:cNvPicPr/>
          <p:nvPr/>
        </p:nvPicPr>
        <p:blipFill rotWithShape="1">
          <a:blip r:embed="rId2" cstate="print">
            <a:extLst>
              <a:ext uri="{28A0092B-C50C-407E-A947-70E740481C1C}">
                <a14:useLocalDpi xmlns:a14="http://schemas.microsoft.com/office/drawing/2010/main" val="0"/>
              </a:ext>
            </a:extLst>
          </a:blip>
          <a:srcRect l="9124" t="12289" b="7986"/>
          <a:stretch/>
        </p:blipFill>
        <p:spPr>
          <a:xfrm>
            <a:off x="8001000" y="365126"/>
            <a:ext cx="973514" cy="768485"/>
          </a:xfrm>
          <a:prstGeom prst="rect">
            <a:avLst/>
          </a:prstGeom>
        </p:spPr>
      </p:pic>
    </p:spTree>
    <p:extLst>
      <p:ext uri="{BB962C8B-B14F-4D97-AF65-F5344CB8AC3E}">
        <p14:creationId xmlns:p14="http://schemas.microsoft.com/office/powerpoint/2010/main" val="37876188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365126"/>
            <a:ext cx="7372350" cy="993411"/>
          </a:xfrm>
        </p:spPr>
        <p:txBody>
          <a:bodyPr>
            <a:normAutofit/>
          </a:bodyPr>
          <a:lstStyle/>
          <a:p>
            <a:pPr algn="just"/>
            <a:r>
              <a:rPr lang="es-MX" sz="3000" b="1" dirty="0" smtClean="0"/>
              <a:t>ii.- </a:t>
            </a:r>
            <a:r>
              <a:rPr lang="es-MX" sz="3000" b="1" dirty="0"/>
              <a:t>Proyectos de impulso al modelo de la producción del ladrillo sustentable</a:t>
            </a:r>
            <a:endParaRPr lang="es-MX" sz="3000" b="1" dirty="0"/>
          </a:p>
        </p:txBody>
      </p:sp>
      <p:sp>
        <p:nvSpPr>
          <p:cNvPr id="3" name="Marcador de contenido 2"/>
          <p:cNvSpPr>
            <a:spLocks noGrp="1"/>
          </p:cNvSpPr>
          <p:nvPr>
            <p:ph idx="1"/>
          </p:nvPr>
        </p:nvSpPr>
        <p:spPr>
          <a:xfrm>
            <a:off x="628650" y="1567546"/>
            <a:ext cx="7886700" cy="4075607"/>
          </a:xfrm>
        </p:spPr>
        <p:txBody>
          <a:bodyPr>
            <a:noAutofit/>
          </a:bodyPr>
          <a:lstStyle/>
          <a:p>
            <a:pPr marL="0" indent="0" algn="just">
              <a:spcBef>
                <a:spcPct val="0"/>
              </a:spcBef>
              <a:spcAft>
                <a:spcPts val="400"/>
              </a:spcAft>
              <a:buNone/>
            </a:pPr>
            <a:r>
              <a:rPr lang="es-ES" altLang="es-MX" sz="2000" dirty="0"/>
              <a:t>Aplica para proyectos de acuerdo con lo siguiente: </a:t>
            </a:r>
            <a:endParaRPr lang="es-ES" altLang="es-MX" sz="2000" dirty="0" smtClean="0"/>
          </a:p>
          <a:p>
            <a:pPr marL="0" indent="0" algn="just">
              <a:spcBef>
                <a:spcPct val="0"/>
              </a:spcBef>
              <a:spcAft>
                <a:spcPts val="400"/>
              </a:spcAft>
              <a:buNone/>
            </a:pPr>
            <a:endParaRPr lang="es-MX" altLang="es-MX" sz="2000" dirty="0"/>
          </a:p>
          <a:p>
            <a:pPr indent="-360363" algn="just">
              <a:spcBef>
                <a:spcPct val="0"/>
              </a:spcBef>
              <a:spcAft>
                <a:spcPts val="400"/>
              </a:spcAft>
              <a:buFont typeface="Calibri" panose="020F0502020204030204" pitchFamily="34" charset="0"/>
              <a:buAutoNum type="arabicPeriod"/>
            </a:pPr>
            <a:r>
              <a:rPr lang="es-MX" altLang="es-MX" sz="2000" dirty="0"/>
              <a:t>Desarrollo de diagnósticos cuya finalidad sea determinar las condiciones actuales del sector para enfocar las medidas a implementar.</a:t>
            </a:r>
          </a:p>
          <a:p>
            <a:pPr indent="-360363" algn="just">
              <a:spcBef>
                <a:spcPct val="0"/>
              </a:spcBef>
              <a:spcAft>
                <a:spcPts val="400"/>
              </a:spcAft>
              <a:buFont typeface="Calibri" panose="020F0502020204030204" pitchFamily="34" charset="0"/>
              <a:buAutoNum type="arabicPeriod"/>
            </a:pPr>
            <a:r>
              <a:rPr lang="es-ES" altLang="es-MX" sz="2000" dirty="0"/>
              <a:t>Determinación de insumos y combustibles para la producción sustentable de ladrillo.</a:t>
            </a:r>
            <a:endParaRPr lang="es-MX" altLang="es-MX" sz="2000" dirty="0"/>
          </a:p>
          <a:p>
            <a:pPr indent="-360363" algn="just">
              <a:spcBef>
                <a:spcPct val="0"/>
              </a:spcBef>
              <a:spcAft>
                <a:spcPts val="400"/>
              </a:spcAft>
              <a:buFont typeface="Calibri" panose="020F0502020204030204" pitchFamily="34" charset="0"/>
              <a:buAutoNum type="arabicPeriod"/>
            </a:pPr>
            <a:r>
              <a:rPr lang="es-MX" altLang="es-MX" sz="2000" dirty="0"/>
              <a:t>Elaboración de planes y modelos de negocio, así como de operación y administración de centros de producción de ladrillo sustentable.</a:t>
            </a:r>
          </a:p>
          <a:p>
            <a:pPr indent="-360363" algn="just">
              <a:spcBef>
                <a:spcPct val="0"/>
              </a:spcBef>
              <a:spcAft>
                <a:spcPts val="400"/>
              </a:spcAft>
              <a:buFont typeface="Calibri" panose="020F0502020204030204" pitchFamily="34" charset="0"/>
              <a:buAutoNum type="arabicPeriod"/>
            </a:pPr>
            <a:r>
              <a:rPr lang="es-ES" altLang="es-MX" sz="2000" dirty="0"/>
              <a:t>Capacitación técnica y empresarial y formación de agrupaciones.</a:t>
            </a:r>
            <a:endParaRPr lang="es-MX" altLang="es-MX" sz="2000" dirty="0"/>
          </a:p>
          <a:p>
            <a:pPr indent="-360363" algn="just">
              <a:spcBef>
                <a:spcPct val="0"/>
              </a:spcBef>
              <a:spcAft>
                <a:spcPts val="400"/>
              </a:spcAft>
              <a:buFont typeface="Calibri" panose="020F0502020204030204" pitchFamily="34" charset="0"/>
              <a:buAutoNum type="arabicPeriod"/>
            </a:pPr>
            <a:r>
              <a:rPr lang="es-MX" altLang="es-MX" sz="2000" dirty="0"/>
              <a:t>Desarrollo de proyectos ejecutivos y estudios necesarios para la construcción de centros de producción, y su </a:t>
            </a:r>
            <a:r>
              <a:rPr lang="es-ES" altLang="es-MX" sz="2000" dirty="0"/>
              <a:t>construcción.</a:t>
            </a:r>
          </a:p>
          <a:p>
            <a:pPr indent="-360363" algn="just">
              <a:spcBef>
                <a:spcPct val="0"/>
              </a:spcBef>
              <a:spcAft>
                <a:spcPts val="400"/>
              </a:spcAft>
              <a:buFont typeface="Calibri" panose="020F0502020204030204" pitchFamily="34" charset="0"/>
              <a:buAutoNum type="arabicPeriod"/>
            </a:pPr>
            <a:r>
              <a:rPr lang="es-ES" altLang="es-MX" sz="2000" dirty="0"/>
              <a:t>Adquisición de maquinaria, equipo e infraestructura para la elaboración sustentable de ladrillo en centros de producción</a:t>
            </a:r>
            <a:r>
              <a:rPr lang="es-ES" altLang="es-MX" sz="2000" dirty="0" smtClean="0"/>
              <a:t>.</a:t>
            </a:r>
            <a:endParaRPr lang="es-ES" altLang="es-MX" sz="2000" dirty="0"/>
          </a:p>
        </p:txBody>
      </p:sp>
      <p:pic>
        <p:nvPicPr>
          <p:cNvPr id="4" name="Imagen 3" descr="Logotipo, nombre de la empresa&#10;&#10;Descripción generada automáticamente"/>
          <p:cNvPicPr/>
          <p:nvPr/>
        </p:nvPicPr>
        <p:blipFill rotWithShape="1">
          <a:blip r:embed="rId2" cstate="print">
            <a:extLst>
              <a:ext uri="{28A0092B-C50C-407E-A947-70E740481C1C}">
                <a14:useLocalDpi xmlns:a14="http://schemas.microsoft.com/office/drawing/2010/main" val="0"/>
              </a:ext>
            </a:extLst>
          </a:blip>
          <a:srcRect l="9124" t="12289" b="7986"/>
          <a:stretch/>
        </p:blipFill>
        <p:spPr>
          <a:xfrm>
            <a:off x="8001000" y="365126"/>
            <a:ext cx="973514" cy="768485"/>
          </a:xfrm>
          <a:prstGeom prst="rect">
            <a:avLst/>
          </a:prstGeom>
        </p:spPr>
      </p:pic>
    </p:spTree>
    <p:extLst>
      <p:ext uri="{BB962C8B-B14F-4D97-AF65-F5344CB8AC3E}">
        <p14:creationId xmlns:p14="http://schemas.microsoft.com/office/powerpoint/2010/main" val="13602512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365125"/>
            <a:ext cx="7372350" cy="1359171"/>
          </a:xfrm>
        </p:spPr>
        <p:txBody>
          <a:bodyPr>
            <a:noAutofit/>
          </a:bodyPr>
          <a:lstStyle/>
          <a:p>
            <a:pPr algn="just"/>
            <a:r>
              <a:rPr lang="es-MX" sz="3000" b="1" dirty="0" smtClean="0"/>
              <a:t>ii.- </a:t>
            </a:r>
            <a:r>
              <a:rPr lang="es-MX" sz="3000" b="1" dirty="0"/>
              <a:t>Proyectos de impulso al modelo de la producción del ladrillo </a:t>
            </a:r>
            <a:r>
              <a:rPr lang="es-MX" sz="3000" b="1" dirty="0" smtClean="0"/>
              <a:t>sustentable (continuación)</a:t>
            </a:r>
            <a:endParaRPr lang="es-MX" sz="3000" b="1" dirty="0"/>
          </a:p>
        </p:txBody>
      </p:sp>
      <p:sp>
        <p:nvSpPr>
          <p:cNvPr id="3" name="Marcador de contenido 2"/>
          <p:cNvSpPr>
            <a:spLocks noGrp="1"/>
          </p:cNvSpPr>
          <p:nvPr>
            <p:ph idx="1"/>
          </p:nvPr>
        </p:nvSpPr>
        <p:spPr>
          <a:xfrm>
            <a:off x="628650" y="1946366"/>
            <a:ext cx="7886700" cy="4230596"/>
          </a:xfrm>
        </p:spPr>
        <p:txBody>
          <a:bodyPr>
            <a:noAutofit/>
          </a:bodyPr>
          <a:lstStyle/>
          <a:p>
            <a:pPr marL="0" indent="0" algn="just">
              <a:spcBef>
                <a:spcPct val="0"/>
              </a:spcBef>
              <a:spcAft>
                <a:spcPts val="400"/>
              </a:spcAft>
              <a:buNone/>
            </a:pPr>
            <a:r>
              <a:rPr lang="es-ES" altLang="es-MX" sz="2000" dirty="0" smtClean="0"/>
              <a:t>7. Acciones </a:t>
            </a:r>
            <a:r>
              <a:rPr lang="es-ES" altLang="es-MX" sz="2000" dirty="0"/>
              <a:t>derivadas de la Estrategia de Atención Integral al Sector ladrillero en el Estado, las cuales deberán ser validadas por la Dirección General de Calidad del </a:t>
            </a:r>
            <a:r>
              <a:rPr lang="es-ES" altLang="es-MX" sz="2000" dirty="0" smtClean="0"/>
              <a:t>Aire.</a:t>
            </a:r>
          </a:p>
          <a:p>
            <a:pPr marL="0" indent="0" algn="just">
              <a:spcBef>
                <a:spcPct val="0"/>
              </a:spcBef>
              <a:spcAft>
                <a:spcPts val="400"/>
              </a:spcAft>
              <a:buNone/>
            </a:pPr>
            <a:endParaRPr lang="es-ES" altLang="es-MX" sz="2000" dirty="0"/>
          </a:p>
          <a:p>
            <a:pPr marL="0" indent="0" algn="just">
              <a:spcBef>
                <a:spcPct val="0"/>
              </a:spcBef>
              <a:spcAft>
                <a:spcPts val="400"/>
              </a:spcAft>
              <a:buNone/>
            </a:pPr>
            <a:r>
              <a:rPr lang="es-MX" altLang="es-MX" sz="2000" dirty="0"/>
              <a:t>Los objetivos del proyecto deberán mejorar de forma directa condiciones ambientales y podrán mejorar de forma indirecta condiciones económicas y/o sociales</a:t>
            </a:r>
            <a:r>
              <a:rPr lang="es-MX" altLang="es-MX" sz="2000" dirty="0" smtClean="0"/>
              <a:t>.</a:t>
            </a:r>
          </a:p>
          <a:p>
            <a:pPr marL="0" indent="0" algn="just">
              <a:spcBef>
                <a:spcPct val="0"/>
              </a:spcBef>
              <a:spcAft>
                <a:spcPts val="400"/>
              </a:spcAft>
              <a:buNone/>
            </a:pPr>
            <a:endParaRPr lang="es-MX" altLang="es-MX" sz="2000" dirty="0"/>
          </a:p>
          <a:p>
            <a:pPr marL="0" indent="0" algn="just">
              <a:spcBef>
                <a:spcPct val="0"/>
              </a:spcBef>
              <a:spcAft>
                <a:spcPts val="400"/>
              </a:spcAft>
              <a:buNone/>
            </a:pPr>
            <a:r>
              <a:rPr lang="es-MX" altLang="es-MX" sz="2000" dirty="0"/>
              <a:t>Cualquier actividad a realizar, deberá de cumplir en su totalidad con los lineamientos establecidos en la normatividad aplicable en materia. </a:t>
            </a:r>
            <a:endParaRPr lang="es-MX" altLang="es-MX" sz="2000" dirty="0"/>
          </a:p>
        </p:txBody>
      </p:sp>
      <p:pic>
        <p:nvPicPr>
          <p:cNvPr id="4" name="Imagen 3" descr="Logotipo, nombre de la empresa&#10;&#10;Descripción generada automáticamente"/>
          <p:cNvPicPr/>
          <p:nvPr/>
        </p:nvPicPr>
        <p:blipFill rotWithShape="1">
          <a:blip r:embed="rId2" cstate="print">
            <a:extLst>
              <a:ext uri="{28A0092B-C50C-407E-A947-70E740481C1C}">
                <a14:useLocalDpi xmlns:a14="http://schemas.microsoft.com/office/drawing/2010/main" val="0"/>
              </a:ext>
            </a:extLst>
          </a:blip>
          <a:srcRect l="9124" t="12289" b="7986"/>
          <a:stretch/>
        </p:blipFill>
        <p:spPr>
          <a:xfrm>
            <a:off x="8001000" y="365126"/>
            <a:ext cx="973514" cy="768485"/>
          </a:xfrm>
          <a:prstGeom prst="rect">
            <a:avLst/>
          </a:prstGeom>
        </p:spPr>
      </p:pic>
    </p:spTree>
    <p:extLst>
      <p:ext uri="{BB962C8B-B14F-4D97-AF65-F5344CB8AC3E}">
        <p14:creationId xmlns:p14="http://schemas.microsoft.com/office/powerpoint/2010/main" val="32375668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365127"/>
            <a:ext cx="7372350" cy="1032600"/>
          </a:xfrm>
        </p:spPr>
        <p:txBody>
          <a:bodyPr>
            <a:normAutofit/>
          </a:bodyPr>
          <a:lstStyle/>
          <a:p>
            <a:pPr algn="just"/>
            <a:r>
              <a:rPr lang="es-MX" sz="3000" b="1" dirty="0" smtClean="0"/>
              <a:t>iii.- </a:t>
            </a:r>
            <a:r>
              <a:rPr lang="es-ES" sz="3000" b="1" dirty="0"/>
              <a:t>Fortalecimiento del Programa Estatal de Verificación Vehicular</a:t>
            </a:r>
            <a:endParaRPr lang="es-MX" sz="3000" b="1" dirty="0"/>
          </a:p>
        </p:txBody>
      </p:sp>
      <p:sp>
        <p:nvSpPr>
          <p:cNvPr id="3" name="Marcador de contenido 2"/>
          <p:cNvSpPr>
            <a:spLocks noGrp="1"/>
          </p:cNvSpPr>
          <p:nvPr>
            <p:ph idx="1"/>
          </p:nvPr>
        </p:nvSpPr>
        <p:spPr>
          <a:xfrm>
            <a:off x="628650" y="1580606"/>
            <a:ext cx="7886700" cy="5120640"/>
          </a:xfrm>
        </p:spPr>
        <p:txBody>
          <a:bodyPr>
            <a:normAutofit/>
          </a:bodyPr>
          <a:lstStyle/>
          <a:p>
            <a:pPr algn="just">
              <a:spcBef>
                <a:spcPct val="0"/>
              </a:spcBef>
              <a:buFont typeface="Calibri" panose="020F0502020204030204" pitchFamily="34" charset="0"/>
              <a:buAutoNum type="arabicPeriod"/>
              <a:defRPr/>
            </a:pPr>
            <a:r>
              <a:rPr lang="es-MX" altLang="es-MX" sz="2000" dirty="0">
                <a:cs typeface="Times" panose="02020603050405020304" pitchFamily="18" charset="0"/>
              </a:rPr>
              <a:t>Los objetivos deberán ser en función del porcentaje de vehículos verificados que se considera incrementar con la realización del proyecto.</a:t>
            </a:r>
          </a:p>
          <a:p>
            <a:pPr algn="just">
              <a:spcBef>
                <a:spcPct val="0"/>
              </a:spcBef>
              <a:buFont typeface="Calibri" panose="020F0502020204030204" pitchFamily="34" charset="0"/>
              <a:buAutoNum type="arabicPeriod"/>
              <a:defRPr/>
            </a:pPr>
            <a:r>
              <a:rPr lang="es-MX" altLang="es-MX" sz="2000" dirty="0">
                <a:cs typeface="Times" panose="02020603050405020304" pitchFamily="18" charset="0"/>
              </a:rPr>
              <a:t>En caso de los municipios que formen parte del Programa de Gestión para Mejorar la Calidad del Aire, los objetivos deberán estar alineados a las estrategias establecidas en dichos convenios.</a:t>
            </a:r>
          </a:p>
          <a:p>
            <a:pPr algn="just">
              <a:spcBef>
                <a:spcPct val="0"/>
              </a:spcBef>
              <a:buFont typeface="Calibri" panose="020F0502020204030204" pitchFamily="34" charset="0"/>
              <a:buAutoNum type="arabicPeriod"/>
              <a:defRPr/>
            </a:pPr>
            <a:r>
              <a:rPr lang="es-MX" altLang="es-MX" sz="2000" dirty="0">
                <a:cs typeface="Times" panose="02020603050405020304" pitchFamily="18" charset="0"/>
              </a:rPr>
              <a:t>Se debe considerar cuales son los indicadores además del porcentaje de verificación vehicular, que permitirá medir la efectividad del proyecto al corto, mediano y largo plazo.</a:t>
            </a:r>
          </a:p>
          <a:p>
            <a:pPr algn="just">
              <a:spcBef>
                <a:spcPct val="0"/>
              </a:spcBef>
              <a:buFont typeface="Calibri" panose="020F0502020204030204" pitchFamily="34" charset="0"/>
              <a:buAutoNum type="arabicPeriod"/>
              <a:defRPr/>
            </a:pPr>
            <a:r>
              <a:rPr lang="es-MX" altLang="es-MX" sz="2000" dirty="0">
                <a:cs typeface="Times" panose="02020603050405020304" pitchFamily="18" charset="0"/>
              </a:rPr>
              <a:t>Las acciones a realizar deberán ser alineadas a la estrategia estatal que se encuentra ejecutando la Dirección General de Calidad del Aire de la SMAOT y/o las entidades locales con la finalidad de sumar esfuerzos para maximizar resultados.</a:t>
            </a:r>
          </a:p>
          <a:p>
            <a:pPr algn="just">
              <a:buFont typeface="Calibri" panose="020F0502020204030204" pitchFamily="34" charset="0"/>
              <a:buAutoNum type="arabicPeriod"/>
              <a:defRPr/>
            </a:pPr>
            <a:r>
              <a:rPr lang="es-MX" altLang="es-MX" sz="2000" dirty="0">
                <a:cs typeface="Times" panose="02020603050405020304" pitchFamily="18" charset="0"/>
              </a:rPr>
              <a:t>Deberá de contar </a:t>
            </a:r>
            <a:r>
              <a:rPr lang="es-MX" altLang="es-MX" sz="2000" dirty="0">
                <a:cs typeface="Times" panose="02020603050405020304" pitchFamily="18" charset="0"/>
              </a:rPr>
              <a:t>con la validación técnica de la Dirección General de Calidad del Aire de la SMAOT</a:t>
            </a:r>
            <a:r>
              <a:rPr lang="es-MX" altLang="es-MX" sz="2000" dirty="0" smtClean="0">
                <a:cs typeface="Times" panose="02020603050405020304" pitchFamily="18" charset="0"/>
              </a:rPr>
              <a:t>.</a:t>
            </a:r>
            <a:endParaRPr lang="es-MX" altLang="es-MX" sz="2000" dirty="0">
              <a:cs typeface="Times" panose="02020603050405020304" pitchFamily="18" charset="0"/>
            </a:endParaRPr>
          </a:p>
        </p:txBody>
      </p:sp>
      <p:pic>
        <p:nvPicPr>
          <p:cNvPr id="4" name="Imagen 3" descr="Logotipo, nombre de la empresa&#10;&#10;Descripción generada automáticamente"/>
          <p:cNvPicPr/>
          <p:nvPr/>
        </p:nvPicPr>
        <p:blipFill rotWithShape="1">
          <a:blip r:embed="rId2" cstate="print">
            <a:extLst>
              <a:ext uri="{28A0092B-C50C-407E-A947-70E740481C1C}">
                <a14:useLocalDpi xmlns:a14="http://schemas.microsoft.com/office/drawing/2010/main" val="0"/>
              </a:ext>
            </a:extLst>
          </a:blip>
          <a:srcRect l="9124" t="12289" b="7986"/>
          <a:stretch/>
        </p:blipFill>
        <p:spPr>
          <a:xfrm>
            <a:off x="8001000" y="365126"/>
            <a:ext cx="973514" cy="768485"/>
          </a:xfrm>
          <a:prstGeom prst="rect">
            <a:avLst/>
          </a:prstGeom>
        </p:spPr>
      </p:pic>
    </p:spTree>
    <p:extLst>
      <p:ext uri="{BB962C8B-B14F-4D97-AF65-F5344CB8AC3E}">
        <p14:creationId xmlns:p14="http://schemas.microsoft.com/office/powerpoint/2010/main" val="8384926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365127"/>
            <a:ext cx="7372350" cy="1032600"/>
          </a:xfrm>
        </p:spPr>
        <p:txBody>
          <a:bodyPr>
            <a:normAutofit/>
          </a:bodyPr>
          <a:lstStyle/>
          <a:p>
            <a:pPr algn="just"/>
            <a:r>
              <a:rPr lang="es-MX" sz="3000" b="1" dirty="0" smtClean="0"/>
              <a:t>iii.- </a:t>
            </a:r>
            <a:r>
              <a:rPr lang="es-ES" sz="3000" b="1" dirty="0"/>
              <a:t>Fortalecimiento del Programa Estatal de Verificación </a:t>
            </a:r>
            <a:r>
              <a:rPr lang="es-ES" sz="3000" b="1" dirty="0" smtClean="0"/>
              <a:t>Vehicular (continuación)</a:t>
            </a:r>
            <a:endParaRPr lang="es-MX" sz="3000" b="1" dirty="0"/>
          </a:p>
        </p:txBody>
      </p:sp>
      <p:sp>
        <p:nvSpPr>
          <p:cNvPr id="3" name="Marcador de contenido 2"/>
          <p:cNvSpPr>
            <a:spLocks noGrp="1"/>
          </p:cNvSpPr>
          <p:nvPr>
            <p:ph idx="1"/>
          </p:nvPr>
        </p:nvSpPr>
        <p:spPr>
          <a:xfrm>
            <a:off x="628650" y="1580606"/>
            <a:ext cx="7886700" cy="5120640"/>
          </a:xfrm>
        </p:spPr>
        <p:txBody>
          <a:bodyPr>
            <a:normAutofit/>
          </a:bodyPr>
          <a:lstStyle/>
          <a:p>
            <a:pPr marL="0" indent="0" algn="just">
              <a:buNone/>
              <a:defRPr/>
            </a:pPr>
            <a:r>
              <a:rPr lang="es-MX" altLang="es-MX" sz="2000" dirty="0" smtClean="0">
                <a:cs typeface="Times" panose="02020603050405020304" pitchFamily="18" charset="0"/>
              </a:rPr>
              <a:t>6.  Para </a:t>
            </a:r>
            <a:r>
              <a:rPr lang="es-MX" altLang="es-MX" sz="2000" dirty="0">
                <a:cs typeface="Times" panose="02020603050405020304" pitchFamily="18" charset="0"/>
              </a:rPr>
              <a:t>municipios de cuenten y tengan firmado un convenio PROAIRE vigente, pueden incluir en el proyecto los gastos para realizar las acciones establecida en dicho convenio, como campañas de difusión de verificación vehicular, así como el equipamiento y adquisición de 1 o 2 vehículos de alto rendimiento y bajas emisiones para realizar los operativos de verificación vehicular con las autoridades de Transito.</a:t>
            </a:r>
          </a:p>
          <a:p>
            <a:pPr marL="0" indent="0" algn="just">
              <a:buNone/>
              <a:defRPr/>
            </a:pPr>
            <a:r>
              <a:rPr lang="es-MX" altLang="es-MX" sz="2000" dirty="0" smtClean="0">
                <a:cs typeface="Times" panose="02020603050405020304" pitchFamily="18" charset="0"/>
              </a:rPr>
              <a:t>7.  En </a:t>
            </a:r>
            <a:r>
              <a:rPr lang="es-MX" altLang="es-MX" sz="2000" dirty="0">
                <a:cs typeface="Times" panose="02020603050405020304" pitchFamily="18" charset="0"/>
              </a:rPr>
              <a:t>el caso de que se haya otorgado apoyo bajo este mismo concepto, para la adquisición de vehículos en años anteriores, se deberá demostrar mediante soporte documental que las unidades continúan operando para los fines que fueron designadas, así como el cumplimiento de las metas programadas.</a:t>
            </a:r>
            <a:endParaRPr lang="es-MX" altLang="es-MX" sz="2000" dirty="0">
              <a:cs typeface="Times" panose="02020603050405020304" pitchFamily="18" charset="0"/>
            </a:endParaRPr>
          </a:p>
        </p:txBody>
      </p:sp>
      <p:pic>
        <p:nvPicPr>
          <p:cNvPr id="4" name="Imagen 3" descr="Logotipo, nombre de la empresa&#10;&#10;Descripción generada automáticamente"/>
          <p:cNvPicPr/>
          <p:nvPr/>
        </p:nvPicPr>
        <p:blipFill rotWithShape="1">
          <a:blip r:embed="rId2" cstate="print">
            <a:extLst>
              <a:ext uri="{28A0092B-C50C-407E-A947-70E740481C1C}">
                <a14:useLocalDpi xmlns:a14="http://schemas.microsoft.com/office/drawing/2010/main" val="0"/>
              </a:ext>
            </a:extLst>
          </a:blip>
          <a:srcRect l="9124" t="12289" b="7986"/>
          <a:stretch/>
        </p:blipFill>
        <p:spPr>
          <a:xfrm>
            <a:off x="8001000" y="365126"/>
            <a:ext cx="973514" cy="768485"/>
          </a:xfrm>
          <a:prstGeom prst="rect">
            <a:avLst/>
          </a:prstGeom>
        </p:spPr>
      </p:pic>
    </p:spTree>
    <p:extLst>
      <p:ext uri="{BB962C8B-B14F-4D97-AF65-F5344CB8AC3E}">
        <p14:creationId xmlns:p14="http://schemas.microsoft.com/office/powerpoint/2010/main" val="20333842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365126"/>
            <a:ext cx="7372350" cy="3475353"/>
          </a:xfrm>
        </p:spPr>
        <p:txBody>
          <a:bodyPr>
            <a:noAutofit/>
          </a:bodyPr>
          <a:lstStyle/>
          <a:p>
            <a:pPr algn="just"/>
            <a:r>
              <a:rPr lang="es-MX" sz="3000" b="1" dirty="0" smtClean="0"/>
              <a:t>iv.- </a:t>
            </a:r>
            <a:r>
              <a:rPr lang="es-ES" altLang="es-ES" sz="3000" b="1" dirty="0"/>
              <a:t>M</a:t>
            </a:r>
            <a:r>
              <a:rPr lang="es-ES" sz="3000" b="1" dirty="0"/>
              <a:t>itigación de emisiones provenientes de caminos no pavimentados, superficies desprovistas de vegetación y quemas a cielo abierto en zonas urbanas, incluye equipo de protección personal para combate de incendios, maquinaria agrícola, vehículos equipados y sus implementos para riego de </a:t>
            </a:r>
            <a:r>
              <a:rPr lang="es-ES" sz="3000" b="1" dirty="0" smtClean="0"/>
              <a:t>superficies</a:t>
            </a:r>
            <a:endParaRPr lang="es-MX" sz="3000" b="1" dirty="0"/>
          </a:p>
        </p:txBody>
      </p:sp>
      <p:sp>
        <p:nvSpPr>
          <p:cNvPr id="3" name="Marcador de contenido 2"/>
          <p:cNvSpPr>
            <a:spLocks noGrp="1"/>
          </p:cNvSpPr>
          <p:nvPr>
            <p:ph idx="1"/>
          </p:nvPr>
        </p:nvSpPr>
        <p:spPr>
          <a:xfrm>
            <a:off x="628650" y="3840479"/>
            <a:ext cx="7886700" cy="2873829"/>
          </a:xfrm>
        </p:spPr>
        <p:txBody>
          <a:bodyPr>
            <a:noAutofit/>
          </a:bodyPr>
          <a:lstStyle/>
          <a:p>
            <a:pPr algn="just">
              <a:spcAft>
                <a:spcPts val="400"/>
              </a:spcAft>
              <a:defRPr/>
            </a:pPr>
            <a:r>
              <a:rPr lang="es-MX" sz="2000" dirty="0"/>
              <a:t>En el caso de adquisición de equipamiento:</a:t>
            </a:r>
          </a:p>
          <a:p>
            <a:pPr marL="457200" indent="-361950" algn="just">
              <a:spcAft>
                <a:spcPts val="400"/>
              </a:spcAft>
              <a:buFont typeface="+mj-lt"/>
              <a:buAutoNum type="arabicPeriod"/>
              <a:defRPr/>
            </a:pPr>
            <a:r>
              <a:rPr lang="es-MX" sz="2000" dirty="0"/>
              <a:t>Los municipios beneficiados de este tipo de proyectos deberán estar adheridos o presentar el compromiso de adherirse al </a:t>
            </a:r>
            <a:r>
              <a:rPr lang="es-MX" altLang="es-MX" sz="2000" dirty="0"/>
              <a:t>Programa de Gestión para Mejorar la Calidad del Aire</a:t>
            </a:r>
            <a:r>
              <a:rPr lang="es-MX" sz="2000" dirty="0"/>
              <a:t>.</a:t>
            </a:r>
          </a:p>
          <a:p>
            <a:pPr marL="457200" indent="-361950" algn="just">
              <a:spcAft>
                <a:spcPts val="400"/>
              </a:spcAft>
              <a:buFont typeface="+mj-lt"/>
              <a:buAutoNum type="arabicPeriod"/>
              <a:defRPr/>
            </a:pPr>
            <a:r>
              <a:rPr lang="es-ES" sz="2000" dirty="0"/>
              <a:t>Deberá contar con un diagnóstico de las superficies a atender, así como un plan que establezca medias de carácter preventivo enfocadas a la mitigación de emisiones provenientes de las fuentes a las que refiere la presente sección</a:t>
            </a:r>
            <a:r>
              <a:rPr lang="es-ES" sz="2000" dirty="0" smtClean="0"/>
              <a:t>.</a:t>
            </a:r>
            <a:endParaRPr lang="es-MX" sz="2000" dirty="0"/>
          </a:p>
        </p:txBody>
      </p:sp>
      <p:pic>
        <p:nvPicPr>
          <p:cNvPr id="4" name="Imagen 3" descr="Logotipo, nombre de la empresa&#10;&#10;Descripción generada automáticamente"/>
          <p:cNvPicPr/>
          <p:nvPr/>
        </p:nvPicPr>
        <p:blipFill rotWithShape="1">
          <a:blip r:embed="rId2" cstate="print">
            <a:extLst>
              <a:ext uri="{28A0092B-C50C-407E-A947-70E740481C1C}">
                <a14:useLocalDpi xmlns:a14="http://schemas.microsoft.com/office/drawing/2010/main" val="0"/>
              </a:ext>
            </a:extLst>
          </a:blip>
          <a:srcRect l="9124" t="12289" b="7986"/>
          <a:stretch/>
        </p:blipFill>
        <p:spPr>
          <a:xfrm>
            <a:off x="8001000" y="365126"/>
            <a:ext cx="973514" cy="768485"/>
          </a:xfrm>
          <a:prstGeom prst="rect">
            <a:avLst/>
          </a:prstGeom>
        </p:spPr>
      </p:pic>
    </p:spTree>
    <p:extLst>
      <p:ext uri="{BB962C8B-B14F-4D97-AF65-F5344CB8AC3E}">
        <p14:creationId xmlns:p14="http://schemas.microsoft.com/office/powerpoint/2010/main" val="29138421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TotalTime>
  <Words>1258</Words>
  <Application>Microsoft Office PowerPoint</Application>
  <PresentationFormat>Presentación en pantalla (4:3)</PresentationFormat>
  <Paragraphs>77</Paragraphs>
  <Slides>11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vt:i4>
      </vt:variant>
    </vt:vector>
  </HeadingPairs>
  <TitlesOfParts>
    <vt:vector size="16" baseType="lpstr">
      <vt:lpstr>Arial</vt:lpstr>
      <vt:lpstr>Calibri</vt:lpstr>
      <vt:lpstr>Calibri Light</vt:lpstr>
      <vt:lpstr>Times</vt:lpstr>
      <vt:lpstr>Tema de Office</vt:lpstr>
      <vt:lpstr>PROYECTOS EN MATERIA DE GESTIÓN DE LA CALIDAD DEL AIRE Y CONTAMINACIÓN</vt:lpstr>
      <vt:lpstr>i.- Fortalecimiento del Sistema de Monitoreo de la Calidad del Aire</vt:lpstr>
      <vt:lpstr>Fortalecimiento del SIMEG Criterios</vt:lpstr>
      <vt:lpstr>Fortalecimiento del SIMEG Criterios</vt:lpstr>
      <vt:lpstr>ii.- Proyectos de impulso al modelo de la producción del ladrillo sustentable</vt:lpstr>
      <vt:lpstr>ii.- Proyectos de impulso al modelo de la producción del ladrillo sustentable (continuación)</vt:lpstr>
      <vt:lpstr>iii.- Fortalecimiento del Programa Estatal de Verificación Vehicular</vt:lpstr>
      <vt:lpstr>iii.- Fortalecimiento del Programa Estatal de Verificación Vehicular (continuación)</vt:lpstr>
      <vt:lpstr>iv.- Mitigación de emisiones provenientes de caminos no pavimentados, superficies desprovistas de vegetación y quemas a cielo abierto en zonas urbanas, incluye equipo de protección personal para combate de incendios, maquinaria agrícola, vehículos equipados y sus implementos para riego de superficies</vt:lpstr>
      <vt:lpstr>iv.- (continuación)</vt:lpstr>
      <vt:lpstr>iv.- (continuación)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María Guadalupe del Rayo Serrano Vázquez</dc:creator>
  <cp:lastModifiedBy>María Guadalupe del Rayo Serrano Vázquez</cp:lastModifiedBy>
  <cp:revision>24</cp:revision>
  <dcterms:created xsi:type="dcterms:W3CDTF">2023-03-28T19:28:54Z</dcterms:created>
  <dcterms:modified xsi:type="dcterms:W3CDTF">2023-03-28T20:50:44Z</dcterms:modified>
</cp:coreProperties>
</file>